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2" r:id="rId7"/>
    <p:sldId id="258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99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1BA03F-26D8-4107-8CBA-41D5496AAC5C}" type="datetimeFigureOut">
              <a:rPr lang="en-US"/>
              <a:pPr>
                <a:defRPr/>
              </a:pPr>
              <a:t>9/7/2011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A23953-FFE3-4E39-A11F-0AF0E425C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1027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E1CB9-56F4-462A-AFD1-BDE3B9874D98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9717-168E-4D14-8FDD-938698D77762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A5494-7F31-4169-86B2-C03632F49CCE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B8A0C-4699-4527-9FE8-02C8AD157BA6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60D24-A112-47E3-9FA8-2650BFC8A1D4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C2E2B-5898-497D-A11E-76370E248A99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/>
            </a:lvl1pPr>
          </a:lstStyle>
          <a:p>
            <a:r>
              <a:rPr lang="id-ID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578C8-A4F6-40EC-8D61-C071B2D1634A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6B8A4-BE4C-44BE-8EDF-79A0493146BB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758A6-1D36-477B-9322-82B088D7487D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936AB-F650-4274-993B-DE6718C6955D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4572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defRPr>
            </a:lvl1pPr>
          </a:lstStyle>
          <a:p>
            <a:r>
              <a:rPr lang="id-ID" smtClean="0"/>
              <a:t>Click to edit Master title style</a:t>
            </a:r>
            <a:endParaRPr lang="id-ID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77D6C-9CAB-4814-9D34-EAB0C3464CE3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5E16-78DE-4EF4-9A25-D41E47D91A2C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3820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id-ID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92362"/>
            <a:ext cx="4040188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71800"/>
            <a:ext cx="4040188" cy="3154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392362"/>
            <a:ext cx="4041775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71800"/>
            <a:ext cx="4041775" cy="3154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7D71B-A2F1-4B90-BA20-E0D90D2E822E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5199-8655-41D0-AB2E-9BDE84D33B6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164D0-661B-41A1-BDE8-4795CE540C60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3B809-65D8-48D1-85AD-E2D264216856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B0385-9C11-4E77-8D65-00D83FC6C396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F3BA6-FD17-47BE-8361-7F5A5C841400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d-ID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95400"/>
            <a:ext cx="5111750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38400"/>
            <a:ext cx="3008313" cy="3687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D0F5-575A-4AD8-A5BE-47817850817E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4C766-84E4-49A1-97E9-57060F97ED7A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d-ID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98532-96D6-416E-A8E1-E24FB684332F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E069C-E699-42C8-8148-2E907E336C56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1447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  <a:endParaRPr lang="id-ID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971800"/>
            <a:ext cx="82296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AB24C4-FE64-425D-981F-0F49379065F7}" type="datetime1">
              <a:rPr lang="id-ID" smtClean="0"/>
              <a:pPr>
                <a:defRPr/>
              </a:pPr>
              <a:t>07/09/2011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4E6127-129A-45C4-ABF2-59F29FAA2D90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8" name="Picture 2" descr="C:\Users\Jonathan\Pictures\Microsoft Clip Organizer\j0400797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flipH="1">
            <a:off x="381000" y="228600"/>
            <a:ext cx="1257174" cy="1005840"/>
          </a:xfrm>
          <a:prstGeom prst="round2Diag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" name="Picture 4" descr="C:\Users\Jonathan\Pictures\Microsoft Clip Organizer\j0403250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24426" y="228600"/>
            <a:ext cx="1257174" cy="1005840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" name="Picture 5" descr="C:\Users\Jonathan\Pictures\Microsoft Clip Organizer\j0163513.jpg"/>
          <p:cNvPicPr>
            <a:picLocks noChangeAspect="1" noChangeArrowheads="1"/>
          </p:cNvPicPr>
          <p:nvPr/>
        </p:nvPicPr>
        <p:blipFill>
          <a:blip r:embed="rId15" cstate="print"/>
          <a:srcRect t="4494" b="13021"/>
          <a:stretch>
            <a:fillRect/>
          </a:stretch>
        </p:blipFill>
        <p:spPr bwMode="auto">
          <a:xfrm>
            <a:off x="1828800" y="228600"/>
            <a:ext cx="1856938" cy="1005840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" name="Picture 7" descr="C:\Users\Jonathan\Pictures\Microsoft Clip Organizer\j0400811.jpg"/>
          <p:cNvPicPr>
            <a:picLocks noChangeAspect="1" noChangeArrowheads="1"/>
          </p:cNvPicPr>
          <p:nvPr/>
        </p:nvPicPr>
        <p:blipFill>
          <a:blip r:embed="rId16" cstate="print"/>
          <a:srcRect t="36493" b="12418"/>
          <a:stretch>
            <a:fillRect/>
          </a:stretch>
        </p:blipFill>
        <p:spPr bwMode="auto">
          <a:xfrm>
            <a:off x="6398845" y="228600"/>
            <a:ext cx="2364155" cy="1005840"/>
          </a:xfrm>
          <a:prstGeom prst="round2Diag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074" name="Picture 2" descr="C:\Users\Jonathan\Pictures\Microsoft Clip Organizer\j0164055.jpg"/>
          <p:cNvPicPr>
            <a:picLocks noChangeAspect="1" noChangeArrowheads="1"/>
          </p:cNvPicPr>
          <p:nvPr/>
        </p:nvPicPr>
        <p:blipFill>
          <a:blip r:embed="rId17" cstate="print"/>
          <a:srcRect b="25609"/>
          <a:stretch>
            <a:fillRect/>
          </a:stretch>
        </p:blipFill>
        <p:spPr bwMode="auto">
          <a:xfrm>
            <a:off x="5394538" y="228600"/>
            <a:ext cx="853862" cy="1005840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Arial Rounded MT Bold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Arial Rounded MT Bold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Arial Rounded MT Bold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Arial Rounded MT Bold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Arial Rounded MT Bold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Arial Rounded MT Bold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Arial Rounded MT Bold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Arial Rounded MT Bold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5"/>
          <p:cNvGrpSpPr>
            <a:grpSpLocks/>
          </p:cNvGrpSpPr>
          <p:nvPr/>
        </p:nvGrpSpPr>
        <p:grpSpPr bwMode="auto">
          <a:xfrm>
            <a:off x="229238" y="2362266"/>
            <a:ext cx="2926436" cy="4179767"/>
            <a:chOff x="229238" y="2362200"/>
            <a:chExt cx="2926436" cy="4179617"/>
          </a:xfrm>
        </p:grpSpPr>
        <p:pic>
          <p:nvPicPr>
            <p:cNvPr id="1026" name="Picture 2" descr="C:\Users\Jonathan\Pictures\Microsoft Clip Organizer\j0164055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9238" y="2362200"/>
              <a:ext cx="1328143" cy="2103120"/>
            </a:xfrm>
            <a:prstGeom prst="roundRect">
              <a:avLst/>
            </a:prstGeom>
            <a:noFill/>
            <a:effectLst/>
          </p:spPr>
        </p:pic>
        <p:pic>
          <p:nvPicPr>
            <p:cNvPr id="1027" name="Picture 3" descr="C:\Users\Jonathan\Pictures\Microsoft Clip Organizer\j0403747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3238" y="2362200"/>
              <a:ext cx="1402436" cy="2103120"/>
            </a:xfrm>
            <a:prstGeom prst="roundRect">
              <a:avLst/>
            </a:prstGeom>
            <a:noFill/>
            <a:effectLst/>
          </p:spPr>
        </p:pic>
        <p:pic>
          <p:nvPicPr>
            <p:cNvPr id="1032" name="Picture 8" descr="C:\Users\Jonathan\Pictures\Microsoft Clip Organizer\j0402161.jpg"/>
            <p:cNvPicPr>
              <a:picLocks noChangeAspect="1" noChangeArrowheads="1"/>
            </p:cNvPicPr>
            <p:nvPr/>
          </p:nvPicPr>
          <p:blipFill>
            <a:blip r:embed="rId5" cstate="print"/>
            <a:srcRect t="-432" b="18448"/>
            <a:stretch>
              <a:fillRect/>
            </a:stretch>
          </p:blipFill>
          <p:spPr bwMode="auto">
            <a:xfrm>
              <a:off x="285720" y="4786169"/>
              <a:ext cx="2677363" cy="1755648"/>
            </a:xfrm>
            <a:prstGeom prst="roundRect">
              <a:avLst/>
            </a:prstGeom>
            <a:noFill/>
            <a:effectLst/>
          </p:spPr>
        </p:pic>
        <p:pic>
          <p:nvPicPr>
            <p:cNvPr id="14" name="Picture 2" descr="C:\Users\Jonathan\Pictures\Microsoft Clip Organizer\j0164055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9238" y="2400210"/>
              <a:ext cx="1328143" cy="2103120"/>
            </a:xfrm>
            <a:prstGeom prst="roundRect">
              <a:avLst/>
            </a:prstGeom>
            <a:noFill/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15" name="Picture 3" descr="C:\Users\Jonathan\Pictures\Microsoft Clip Organizer\j0403747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3238" y="2400210"/>
              <a:ext cx="1402436" cy="2103120"/>
            </a:xfrm>
            <a:prstGeom prst="roundRect">
              <a:avLst/>
            </a:prstGeom>
            <a:noFill/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17" name="Picture 8" descr="C:\Users\Jonathan\Pictures\Microsoft Clip Organizer\j0402161.jpg"/>
            <p:cNvPicPr>
              <a:picLocks noChangeAspect="1" noChangeArrowheads="1"/>
            </p:cNvPicPr>
            <p:nvPr/>
          </p:nvPicPr>
          <p:blipFill>
            <a:blip r:embed="rId5" cstate="print"/>
            <a:srcRect t="-432" b="18448"/>
            <a:stretch>
              <a:fillRect/>
            </a:stretch>
          </p:blipFill>
          <p:spPr bwMode="auto">
            <a:xfrm>
              <a:off x="285720" y="4786169"/>
              <a:ext cx="2677363" cy="1755648"/>
            </a:xfrm>
            <a:prstGeom prst="roundRect">
              <a:avLst/>
            </a:prstGeom>
            <a:noFill/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pic>
      </p:grpSp>
      <p:sp>
        <p:nvSpPr>
          <p:cNvPr id="18" name="TextBox 17"/>
          <p:cNvSpPr txBox="1"/>
          <p:nvPr/>
        </p:nvSpPr>
        <p:spPr>
          <a:xfrm>
            <a:off x="3505200" y="2690813"/>
            <a:ext cx="5138766" cy="1323439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+mn-cs"/>
              </a:rPr>
              <a:t>PRAKTIKUM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+mn-cs"/>
              </a:rPr>
              <a:t>EKONOMI WISATA</a:t>
            </a:r>
            <a:endParaRPr lang="en-US" sz="40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57752" y="4857760"/>
            <a:ext cx="39814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 smtClean="0">
                <a:solidFill>
                  <a:srgbClr val="FF0000"/>
                </a:solidFill>
                <a:latin typeface="Arial Rounded MT Bold" pitchFamily="34" charset="0"/>
                <a:cs typeface="+mn-cs"/>
              </a:rPr>
              <a:t>NUVA, SP, M.Sc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 smtClean="0">
                <a:solidFill>
                  <a:srgbClr val="FF0000"/>
                </a:solidFill>
                <a:latin typeface="Arial Rounded MT Bold" pitchFamily="34" charset="0"/>
                <a:cs typeface="+mn-cs"/>
              </a:rPr>
              <a:t>NIA KURNIAWATI H., SP</a:t>
            </a:r>
            <a:endParaRPr lang="en-US" sz="2400" dirty="0" smtClean="0">
              <a:solidFill>
                <a:srgbClr val="FF0000"/>
              </a:solidFill>
              <a:latin typeface="Arial Rounded MT Bold" pitchFamily="34" charset="0"/>
              <a:cs typeface="+mn-cs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 smtClean="0">
                <a:solidFill>
                  <a:srgbClr val="FF0000"/>
                </a:solidFill>
                <a:latin typeface="Arial Rounded MT Bold" pitchFamily="34" charset="0"/>
                <a:cs typeface="+mn-cs"/>
              </a:rPr>
              <a:t>OSMALELI, SE</a:t>
            </a:r>
            <a:endParaRPr lang="en-US" sz="2400" dirty="0">
              <a:solidFill>
                <a:srgbClr val="FF0000"/>
              </a:solidFill>
              <a:latin typeface="Arial Rounded MT Bold" pitchFamily="34" charset="0"/>
              <a:cs typeface="+mn-cs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000628" y="4786322"/>
            <a:ext cx="3819532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29190" y="6215082"/>
            <a:ext cx="3910010" cy="3490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www.cism-milsport.org/eng/013_EVENTS/2010/10-04-14_indonesia/images/Animated-Flag-indonesia%5B1%5D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357166"/>
            <a:ext cx="2647950" cy="1743076"/>
          </a:xfrm>
          <a:prstGeom prst="rect">
            <a:avLst/>
          </a:prstGeom>
          <a:noFill/>
        </p:spPr>
      </p:pic>
      <p:pic>
        <p:nvPicPr>
          <p:cNvPr id="4100" name="Picture 4" descr="Minangkabau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8" y="324749"/>
            <a:ext cx="2571768" cy="1618333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4102" name="Picture 6" descr="kalimu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596" y="161742"/>
            <a:ext cx="2500330" cy="18194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riblet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82000" cy="1143000"/>
          </a:xfrm>
        </p:spPr>
        <p:txBody>
          <a:bodyPr/>
          <a:lstStyle/>
          <a:p>
            <a:r>
              <a:rPr lang="id-ID" dirty="0" smtClean="0"/>
              <a:t>PRAKTIKUM EKONOMI WISATA ESL 332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r>
              <a:rPr lang="id-ID" sz="2800" dirty="0" smtClean="0"/>
              <a:t>Kontrak Praktikum:</a:t>
            </a:r>
          </a:p>
          <a:p>
            <a:pPr>
              <a:buNone/>
            </a:pPr>
            <a:r>
              <a:rPr lang="id-ID" sz="2800" dirty="0" smtClean="0"/>
              <a:t>	1. Nilai praktikum = 25 % dari total nilai akhir</a:t>
            </a:r>
          </a:p>
          <a:p>
            <a:pPr marL="719138" indent="-719138">
              <a:buNone/>
              <a:tabLst>
                <a:tab pos="360363" algn="l"/>
              </a:tabLst>
            </a:pPr>
            <a:r>
              <a:rPr lang="id-ID" sz="2800" dirty="0" smtClean="0"/>
              <a:t>	2. Nilai praktikum terdiri dari tugas individu (35%); tugas kelompok (45%); dan keaktifan (20%)</a:t>
            </a:r>
          </a:p>
          <a:p>
            <a:pPr marL="719138" indent="-719138">
              <a:buNone/>
              <a:tabLst>
                <a:tab pos="360363" algn="l"/>
              </a:tabLst>
            </a:pPr>
            <a:r>
              <a:rPr lang="id-ID" sz="2800" dirty="0" smtClean="0"/>
              <a:t>	3. Kehadiran = 100%</a:t>
            </a:r>
          </a:p>
          <a:p>
            <a:pPr marL="719138" indent="-719138">
              <a:buNone/>
              <a:tabLst>
                <a:tab pos="360363" algn="l"/>
              </a:tabLst>
            </a:pPr>
            <a:r>
              <a:rPr lang="id-ID" sz="2800" dirty="0" smtClean="0"/>
              <a:t>	4. Toleransi keterlambatan = 15 menit</a:t>
            </a:r>
          </a:p>
          <a:p>
            <a:pPr marL="719138" indent="-719138">
              <a:buNone/>
              <a:tabLst>
                <a:tab pos="360363" algn="l"/>
              </a:tabLst>
            </a:pPr>
            <a:r>
              <a:rPr lang="id-ID" sz="2800" dirty="0" smtClean="0"/>
              <a:t>	5. Tugas akhir praktikum: pembuatan video wisata (</a:t>
            </a:r>
            <a:r>
              <a:rPr lang="id-ID" sz="2800" i="1" dirty="0" smtClean="0"/>
              <a:t>Bogor natural tourism track</a:t>
            </a:r>
            <a:r>
              <a:rPr lang="id-ID" sz="2800" dirty="0" smtClean="0"/>
              <a:t>)</a:t>
            </a:r>
          </a:p>
        </p:txBody>
      </p:sp>
      <p:pic>
        <p:nvPicPr>
          <p:cNvPr id="5122" name="Picture 2" descr="http://www.eteamz.com/LakeGroveSoccer/images/AnimatedRule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000240"/>
            <a:ext cx="1428750" cy="714375"/>
          </a:xfrm>
          <a:prstGeom prst="rect">
            <a:avLst/>
          </a:prstGeom>
          <a:noFill/>
        </p:spPr>
      </p:pic>
      <p:pic>
        <p:nvPicPr>
          <p:cNvPr id="5124" name="Picture 4" descr="http://sunshinefastpitch.com/resources/Rules+Animate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9125" y="6000749"/>
            <a:ext cx="904875" cy="857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2357430"/>
            <a:ext cx="7829576" cy="3911609"/>
          </a:xfrm>
        </p:spPr>
        <p:txBody>
          <a:bodyPr/>
          <a:lstStyle/>
          <a:p>
            <a:r>
              <a:rPr lang="id-ID" dirty="0" smtClean="0"/>
              <a:t>Dosen/Asisten Praktikum:</a:t>
            </a:r>
          </a:p>
          <a:p>
            <a:pPr>
              <a:buNone/>
            </a:pPr>
            <a:r>
              <a:rPr lang="id-ID" dirty="0" smtClean="0"/>
              <a:t>	1. Nuva, SP, M.Sc</a:t>
            </a:r>
          </a:p>
          <a:p>
            <a:pPr>
              <a:buNone/>
            </a:pPr>
            <a:r>
              <a:rPr lang="id-ID" dirty="0" smtClean="0"/>
              <a:t>	2. Nia Kurniawati Hidayat, SP</a:t>
            </a:r>
          </a:p>
          <a:p>
            <a:pPr>
              <a:buNone/>
            </a:pPr>
            <a:r>
              <a:rPr lang="id-ID" dirty="0" smtClean="0"/>
              <a:t>	3. Osmaleli, SE</a:t>
            </a: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382000" cy="1143000"/>
          </a:xfrm>
        </p:spPr>
        <p:txBody>
          <a:bodyPr/>
          <a:lstStyle/>
          <a:p>
            <a:r>
              <a:rPr lang="id-ID" dirty="0" smtClean="0"/>
              <a:t>PRAKTIKUM EKONOMI WISATA ESL 332</a:t>
            </a:r>
            <a:endParaRPr lang="id-ID" dirty="0"/>
          </a:p>
        </p:txBody>
      </p:sp>
      <p:pic>
        <p:nvPicPr>
          <p:cNvPr id="21506" name="Picture 2" descr="http://3.bp.blogspot.com/_M9Vqc441UYk/TTawb8HDtHI/AAAAAAAAABU/Avd7hfNRJEg/s1600/ANIMATED_BACK_TO_SCHOOL.j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14780"/>
            <a:ext cx="2000232" cy="1743220"/>
          </a:xfrm>
          <a:prstGeom prst="rect">
            <a:avLst/>
          </a:prstGeom>
          <a:noFill/>
        </p:spPr>
      </p:pic>
      <p:pic>
        <p:nvPicPr>
          <p:cNvPr id="21508" name="Picture 4" descr="http://mset.rst2.edu/portfolios/o/oberhelman_j/toolsdev/bullyweb/white_man_teacher_reading_to_class_md_cl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2872" y="4786306"/>
            <a:ext cx="1381128" cy="2071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82000" cy="857256"/>
          </a:xfrm>
        </p:spPr>
        <p:txBody>
          <a:bodyPr/>
          <a:lstStyle/>
          <a:p>
            <a:r>
              <a:rPr lang="id-ID" dirty="0" smtClean="0"/>
              <a:t>PRAKTIKUM 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0175"/>
            <a:ext cx="9144000" cy="3643337"/>
          </a:xfrm>
        </p:spPr>
        <p:txBody>
          <a:bodyPr/>
          <a:lstStyle/>
          <a:p>
            <a:r>
              <a:rPr lang="id-ID" sz="2800" dirty="0" smtClean="0"/>
              <a:t>Buat kelompok praktikum (3-5 orang/kelompok)</a:t>
            </a:r>
          </a:p>
          <a:p>
            <a:r>
              <a:rPr lang="id-ID" sz="2800" dirty="0" smtClean="0"/>
              <a:t>Kirim no. kelompok dan nama anggota kelompok + NRP ke </a:t>
            </a:r>
            <a:r>
              <a:rPr lang="id-ID" sz="2800" dirty="0" smtClean="0">
                <a:solidFill>
                  <a:srgbClr val="000099"/>
                </a:solidFill>
              </a:rPr>
              <a:t>nuvamaresfin@yahoo.com  ;  </a:t>
            </a:r>
            <a:r>
              <a:rPr lang="id-ID" sz="2800" dirty="0" smtClean="0"/>
              <a:t>dan</a:t>
            </a:r>
            <a:r>
              <a:rPr lang="id-ID" sz="2800" dirty="0" smtClean="0">
                <a:solidFill>
                  <a:srgbClr val="000099"/>
                </a:solidFill>
              </a:rPr>
              <a:t> nia_kurniawati41@yahoo.com ;</a:t>
            </a:r>
          </a:p>
          <a:p>
            <a:r>
              <a:rPr lang="id-ID" sz="2800" dirty="0" smtClean="0"/>
              <a:t>Format data kelompok dalam bentuk </a:t>
            </a:r>
            <a:r>
              <a:rPr lang="id-ID" sz="2800" b="1" u="sng" dirty="0" smtClean="0">
                <a:solidFill>
                  <a:srgbClr val="FF0000"/>
                </a:solidFill>
              </a:rPr>
              <a:t>microsoft excel </a:t>
            </a:r>
            <a:r>
              <a:rPr lang="id-ID" sz="2800" dirty="0" smtClean="0"/>
              <a:t>paling lambat tanggal </a:t>
            </a:r>
            <a:r>
              <a:rPr lang="id-ID" sz="2800" dirty="0" smtClean="0"/>
              <a:t>10 </a:t>
            </a:r>
            <a:r>
              <a:rPr lang="id-ID" sz="2800" dirty="0" smtClean="0"/>
              <a:t>September 2011  pukul 24.00 WIB</a:t>
            </a:r>
            <a:endParaRPr lang="id-ID" sz="2800" b="1" u="sng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Animated tourist photographer man: funny man in Hawaiin shirt waves and flashes a photograph, labor free day inspired photo taking tourist guy clipart gif animations.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5177819"/>
            <a:ext cx="1285852" cy="1680181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2910" y="4572009"/>
          <a:ext cx="5000660" cy="205740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540959"/>
                <a:gridCol w="1073701"/>
                <a:gridCol w="1193000"/>
                <a:gridCol w="1193000"/>
              </a:tblGrid>
              <a:tr h="2765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/>
                        <a:t>KELOMPOK 1:  KAMIS 13.00-15.00 RUANG .......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21226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/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1226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Nama anggota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NRP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 smtClean="0"/>
                        <a:t>  E-mail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/>
                        <a:t>Telp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1226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a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1226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b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1226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c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1226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d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/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1226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e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287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/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/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82000" cy="909630"/>
          </a:xfrm>
        </p:spPr>
        <p:txBody>
          <a:bodyPr/>
          <a:lstStyle/>
          <a:p>
            <a:r>
              <a:rPr lang="id-ID" dirty="0" smtClean="0"/>
              <a:t>TUGAS 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72098"/>
          </a:xfrm>
        </p:spPr>
        <p:txBody>
          <a:bodyPr/>
          <a:lstStyle/>
          <a:p>
            <a:r>
              <a:rPr lang="id-ID" sz="2800" dirty="0" smtClean="0"/>
              <a:t>Tugas 1 (individu) </a:t>
            </a:r>
            <a:r>
              <a:rPr lang="id-ID" sz="2800" dirty="0" smtClean="0">
                <a:sym typeface="Wingdings" pitchFamily="2" charset="2"/>
              </a:rPr>
              <a:t> </a:t>
            </a:r>
            <a:r>
              <a:rPr lang="id-ID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INFORMASI WISATA </a:t>
            </a:r>
            <a:r>
              <a:rPr lang="id-ID" sz="2800" dirty="0" smtClean="0">
                <a:sym typeface="Wingdings" pitchFamily="2" charset="2"/>
              </a:rPr>
              <a:t>di daerah masing-masing</a:t>
            </a:r>
          </a:p>
          <a:p>
            <a:r>
              <a:rPr lang="id-ID" sz="2800" dirty="0" smtClean="0">
                <a:sym typeface="Wingdings" pitchFamily="2" charset="2"/>
              </a:rPr>
              <a:t>Collect photo, information of the site, how to reach the site, type </a:t>
            </a:r>
            <a:r>
              <a:rPr lang="id-ID" sz="2800" smtClean="0">
                <a:sym typeface="Wingdings" pitchFamily="2" charset="2"/>
              </a:rPr>
              <a:t>of </a:t>
            </a:r>
            <a:r>
              <a:rPr lang="id-ID" sz="2800" smtClean="0">
                <a:sym typeface="Wingdings" pitchFamily="2" charset="2"/>
              </a:rPr>
              <a:t>tourism (mass or niche tourism), </a:t>
            </a:r>
            <a:r>
              <a:rPr lang="id-ID" sz="2800" dirty="0" smtClean="0">
                <a:sym typeface="Wingdings" pitchFamily="2" charset="2"/>
              </a:rPr>
              <a:t>etc</a:t>
            </a:r>
            <a:endParaRPr lang="id-ID" sz="2800" dirty="0" smtClean="0">
              <a:sym typeface="Wingdings" pitchFamily="2" charset="2"/>
            </a:endParaRPr>
          </a:p>
          <a:p>
            <a:r>
              <a:rPr lang="id-ID" sz="2800" dirty="0" smtClean="0">
                <a:sym typeface="Wingdings" pitchFamily="2" charset="2"/>
              </a:rPr>
              <a:t>Semua informasi yang ada di buat dalam 1 karton ukuran </a:t>
            </a:r>
            <a:r>
              <a:rPr lang="id-ID" sz="2800" dirty="0" smtClean="0">
                <a:latin typeface="Calibri"/>
                <a:cs typeface="Calibri"/>
                <a:sym typeface="Wingdings" pitchFamily="2" charset="2"/>
              </a:rPr>
              <a:t>≥ A3</a:t>
            </a:r>
          </a:p>
          <a:p>
            <a:r>
              <a:rPr lang="id-ID" sz="2800" dirty="0" smtClean="0">
                <a:latin typeface="Calibri"/>
                <a:cs typeface="Calibri"/>
                <a:sym typeface="Wingdings" pitchFamily="2" charset="2"/>
              </a:rPr>
              <a:t>Foto tidak perlu berwarna </a:t>
            </a:r>
          </a:p>
          <a:p>
            <a:r>
              <a:rPr lang="id-ID" sz="2800" dirty="0" smtClean="0">
                <a:latin typeface="Calibri"/>
                <a:cs typeface="Calibri"/>
                <a:sym typeface="Wingdings" pitchFamily="2" charset="2"/>
              </a:rPr>
              <a:t>Informasi selain foto ditulis tangan (jelas dan menarik)</a:t>
            </a:r>
          </a:p>
          <a:p>
            <a:r>
              <a:rPr lang="id-ID" sz="2800" dirty="0" smtClean="0">
                <a:latin typeface="Calibri"/>
                <a:cs typeface="Calibri"/>
                <a:sym typeface="Wingdings" pitchFamily="2" charset="2"/>
              </a:rPr>
              <a:t>Dikumpul pada praktikum ke 3 tanggal </a:t>
            </a:r>
          </a:p>
          <a:p>
            <a:pPr>
              <a:buNone/>
            </a:pPr>
            <a:r>
              <a:rPr lang="id-ID" sz="2800" dirty="0" smtClean="0">
                <a:latin typeface="Calibri"/>
                <a:cs typeface="Calibri"/>
                <a:sym typeface="Wingdings" pitchFamily="2" charset="2"/>
              </a:rPr>
              <a:t>	14 september 2011</a:t>
            </a:r>
            <a:endParaRPr lang="id-ID" sz="2800" dirty="0"/>
          </a:p>
        </p:txBody>
      </p:sp>
      <p:pic>
        <p:nvPicPr>
          <p:cNvPr id="4" name="Picture 2" descr="Animated tourist photographer man: funny man in Hawaiin shirt waves and flashes a photograph, labor free day inspired photo taking tourist guy clipart gif animations.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5177819"/>
            <a:ext cx="1285852" cy="1680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417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Props1.xml><?xml version="1.0" encoding="utf-8"?>
<ds:datastoreItem xmlns:ds="http://schemas.openxmlformats.org/officeDocument/2006/customXml" ds:itemID="{52EECD10-B43E-44C4-95D4-9ACA179DE05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7270BCA-ED06-4076-9027-BB916B75A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27B2F3-CBA2-4860-9796-A9F22BAB8430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TS030004177</Template>
  <TotalTime>122</TotalTime>
  <Words>161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TS030004177</vt:lpstr>
      <vt:lpstr>Slide 1</vt:lpstr>
      <vt:lpstr>PRAKTIKUM EKONOMI WISATA ESL 332</vt:lpstr>
      <vt:lpstr>PRAKTIKUM EKONOMI WISATA ESL 332</vt:lpstr>
      <vt:lpstr>PRAKTIKUM 1</vt:lpstr>
      <vt:lpstr>TUGAS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22</cp:revision>
  <dcterms:created xsi:type="dcterms:W3CDTF">2011-08-18T04:04:05Z</dcterms:created>
  <dcterms:modified xsi:type="dcterms:W3CDTF">2011-09-07T04:52:35Z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TC300041779990</vt:lpwstr>
  </property>
</Properties>
</file>